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8288000" cy="10287000"/>
  <p:notesSz cx="6858000" cy="9144000"/>
  <p:embeddedFontLst>
    <p:embeddedFont>
      <p:font typeface="Open Sans" panose="020B0606030504020204" pitchFamily="34" charset="0"/>
      <p:regular r:id="rId14"/>
      <p:bold r:id="rId15"/>
      <p:italic r:id="rId16"/>
      <p:boldItalic r:id="rId17"/>
    </p:embeddedFont>
    <p:embeddedFont>
      <p:font typeface="PP Pangram Sans" panose="020B0604020202020204" charset="0"/>
      <p:regular r:id="rId18"/>
      <p:bold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88" autoAdjust="0"/>
    <p:restoredTop sz="68435" autoAdjust="0"/>
  </p:normalViewPr>
  <p:slideViewPr>
    <p:cSldViewPr>
      <p:cViewPr varScale="1">
        <p:scale>
          <a:sx n="44" d="100"/>
          <a:sy n="44" d="100"/>
        </p:scale>
        <p:origin x="1483"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1B9B62-D8BC-334B-AC89-FCFDB0E7A743}" type="datetimeFigureOut">
              <a:rPr lang="en-US" smtClean="0"/>
              <a:t>10/21/2024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B3A706-8D4E-9146-873D-89B3A8D399DB}" type="slidenum">
              <a:rPr lang="en-US" smtClean="0"/>
              <a:t>‹#›</a:t>
            </a:fld>
            <a:endParaRPr lang="en-US"/>
          </a:p>
        </p:txBody>
      </p:sp>
    </p:spTree>
    <p:extLst>
      <p:ext uri="{BB962C8B-B14F-4D97-AF65-F5344CB8AC3E}">
        <p14:creationId xmlns:p14="http://schemas.microsoft.com/office/powerpoint/2010/main" val="3403020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READ!</a:t>
            </a:r>
          </a:p>
          <a:p>
            <a:endParaRPr lang="en-US" dirty="0"/>
          </a:p>
          <a:p>
            <a:r>
              <a:rPr lang="en-US" dirty="0"/>
              <a:t>The </a:t>
            </a:r>
            <a:r>
              <a:rPr lang="en-US" dirty="0" err="1"/>
              <a:t>Lioncage</a:t>
            </a:r>
            <a:r>
              <a:rPr lang="en-US" dirty="0"/>
              <a:t> pitch template is based off of Guy Kawasaki’s 10 slides template.</a:t>
            </a:r>
          </a:p>
          <a:p>
            <a:endParaRPr lang="en-US" dirty="0"/>
          </a:p>
          <a:p>
            <a:r>
              <a:rPr lang="en-US" dirty="0"/>
              <a:t>You do NOT need to use this pitch deck as your pitch deck. It is highly recommended that you use your own brand and use this deck as a template.</a:t>
            </a:r>
            <a:br>
              <a:rPr lang="en-US" dirty="0"/>
            </a:br>
            <a:r>
              <a:rPr lang="en-US" dirty="0"/>
              <a:t>The judge's rubric is based on the main content of this template, and you will be judged based on the rubric regardless of which pitch deck you use. Each slide corresponds to a metric the judges are scoring.</a:t>
            </a:r>
          </a:p>
          <a:p>
            <a:endParaRPr lang="en-US" dirty="0"/>
          </a:p>
          <a:p>
            <a:r>
              <a:rPr lang="en-US" dirty="0"/>
              <a:t>The rubric is broken down into the following areas that align with the deck slides 3 – 11 as well as the description of what the judges are looking for for each. </a:t>
            </a:r>
          </a:p>
          <a:p>
            <a:r>
              <a:rPr lang="en-US" dirty="0"/>
              <a:t>REVIEW THE TEMPLATE, even if you plan to design your own deck if the data being looked for in each category is not presented your score will reflect that. </a:t>
            </a:r>
          </a:p>
          <a:p>
            <a:endParaRPr lang="en-US" dirty="0"/>
          </a:p>
          <a:p>
            <a:pPr marL="228600" indent="-228600">
              <a:buFont typeface="+mj-lt"/>
              <a:buAutoNum type="arabicPeriod"/>
            </a:pPr>
            <a:r>
              <a:rPr lang="en-US" dirty="0"/>
              <a:t>Problem | Opportunity</a:t>
            </a:r>
          </a:p>
          <a:p>
            <a:pPr marL="228600" indent="-228600">
              <a:buFont typeface="+mj-lt"/>
              <a:buAutoNum type="arabicPeriod"/>
            </a:pPr>
            <a:r>
              <a:rPr lang="en-US" dirty="0"/>
              <a:t>Value Proposition</a:t>
            </a:r>
          </a:p>
          <a:p>
            <a:pPr marL="228600" indent="-228600">
              <a:buFont typeface="+mj-lt"/>
              <a:buAutoNum type="arabicPeriod"/>
            </a:pPr>
            <a:r>
              <a:rPr lang="en-US" dirty="0"/>
              <a:t>Secret Sauce | Why You</a:t>
            </a:r>
          </a:p>
          <a:p>
            <a:pPr marL="228600" indent="-228600">
              <a:buFont typeface="+mj-lt"/>
              <a:buAutoNum type="arabicPeriod"/>
            </a:pPr>
            <a:r>
              <a:rPr lang="en-US" dirty="0"/>
              <a:t>Business Model</a:t>
            </a:r>
          </a:p>
          <a:p>
            <a:pPr marL="228600" indent="-228600">
              <a:buFont typeface="+mj-lt"/>
              <a:buAutoNum type="arabicPeriod"/>
            </a:pPr>
            <a:r>
              <a:rPr lang="en-US" dirty="0"/>
              <a:t>Go-To-Market</a:t>
            </a:r>
          </a:p>
          <a:p>
            <a:pPr marL="228600" indent="-228600">
              <a:buFont typeface="+mj-lt"/>
              <a:buAutoNum type="arabicPeriod"/>
            </a:pPr>
            <a:r>
              <a:rPr lang="en-US" dirty="0"/>
              <a:t>Competition</a:t>
            </a:r>
          </a:p>
          <a:p>
            <a:pPr marL="228600" indent="-228600">
              <a:buFont typeface="+mj-lt"/>
              <a:buAutoNum type="arabicPeriod"/>
            </a:pPr>
            <a:r>
              <a:rPr lang="en-US" dirty="0"/>
              <a:t>Core Team</a:t>
            </a:r>
          </a:p>
          <a:p>
            <a:pPr marL="228600" indent="-228600">
              <a:buFont typeface="+mj-lt"/>
              <a:buAutoNum type="arabicPeriod"/>
            </a:pPr>
            <a:r>
              <a:rPr lang="en-US" dirty="0"/>
              <a:t>Projections | Metrics</a:t>
            </a:r>
          </a:p>
          <a:p>
            <a:pPr marL="228600" indent="-228600">
              <a:buFont typeface="+mj-lt"/>
              <a:buAutoNum type="arabicPeriod"/>
            </a:pPr>
            <a:r>
              <a:rPr lang="en-US" dirty="0"/>
              <a:t>Status | Timeline | Funds</a:t>
            </a:r>
          </a:p>
        </p:txBody>
      </p:sp>
      <p:sp>
        <p:nvSpPr>
          <p:cNvPr id="4" name="Slide Number Placeholder 3"/>
          <p:cNvSpPr>
            <a:spLocks noGrp="1"/>
          </p:cNvSpPr>
          <p:nvPr>
            <p:ph type="sldNum" sz="quarter" idx="5"/>
          </p:nvPr>
        </p:nvSpPr>
        <p:spPr/>
        <p:txBody>
          <a:bodyPr/>
          <a:lstStyle/>
          <a:p>
            <a:fld id="{A2B3A706-8D4E-9146-873D-89B3A8D399DB}" type="slidenum">
              <a:rPr lang="en-US" smtClean="0"/>
              <a:t>1</a:t>
            </a:fld>
            <a:endParaRPr lang="en-US"/>
          </a:p>
        </p:txBody>
      </p:sp>
    </p:spTree>
    <p:extLst>
      <p:ext uri="{BB962C8B-B14F-4D97-AF65-F5344CB8AC3E}">
        <p14:creationId xmlns:p14="http://schemas.microsoft.com/office/powerpoint/2010/main" val="1007474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xtBox 2"/>
          <p:cNvSpPr txBox="1"/>
          <p:nvPr/>
        </p:nvSpPr>
        <p:spPr>
          <a:xfrm>
            <a:off x="1605386" y="5448300"/>
            <a:ext cx="15077228" cy="3106620"/>
          </a:xfrm>
          <a:prstGeom prst="rect">
            <a:avLst/>
          </a:prstGeom>
        </p:spPr>
        <p:txBody>
          <a:bodyPr wrap="square" lIns="0" tIns="0" rIns="0" bIns="0" rtlCol="0" anchor="t">
            <a:spAutoFit/>
          </a:bodyPr>
          <a:lstStyle/>
          <a:p>
            <a:pPr algn="ctr">
              <a:lnSpc>
                <a:spcPts val="32342"/>
              </a:lnSpc>
            </a:pPr>
            <a:r>
              <a:rPr lang="en-US" sz="23101" dirty="0">
                <a:solidFill>
                  <a:srgbClr val="FFFFFF"/>
                </a:solidFill>
                <a:latin typeface="PP Pangram Sans"/>
                <a:ea typeface="PP Pangram Sans"/>
                <a:cs typeface="PP Pangram Sans"/>
                <a:sym typeface="PP Pangram Sans"/>
              </a:rPr>
              <a:t>PITCH</a:t>
            </a:r>
            <a:r>
              <a:rPr lang="en-US" sz="23101" dirty="0">
                <a:solidFill>
                  <a:srgbClr val="00C4CC"/>
                </a:solidFill>
                <a:latin typeface="PP Pangram Sans"/>
                <a:ea typeface="PP Pangram Sans"/>
                <a:cs typeface="PP Pangram Sans"/>
                <a:sym typeface="PP Pangram Sans"/>
              </a:rPr>
              <a:t>TEMPLATE</a:t>
            </a:r>
            <a:r>
              <a:rPr lang="en-US" sz="23101" dirty="0">
                <a:solidFill>
                  <a:srgbClr val="FFFFFF"/>
                </a:solidFill>
                <a:latin typeface="PP Pangram Sans"/>
                <a:ea typeface="PP Pangram Sans"/>
                <a:cs typeface="PP Pangram Sans"/>
                <a:sym typeface="PP Pangram Sans"/>
              </a:rPr>
              <a:t> </a:t>
            </a:r>
          </a:p>
        </p:txBody>
      </p:sp>
      <p:pic>
        <p:nvPicPr>
          <p:cNvPr id="21" name="Picture 20" descr="A blue and orange logo&#10;&#10;Description automatically generated">
            <a:extLst>
              <a:ext uri="{FF2B5EF4-FFF2-40B4-BE49-F238E27FC236}">
                <a16:creationId xmlns:a16="http://schemas.microsoft.com/office/drawing/2014/main" id="{5A060971-2B86-04AE-327C-BB605BF7E0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3023" y="1732080"/>
            <a:ext cx="11181953" cy="2921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AutoShape 2"/>
          <p:cNvSpPr/>
          <p:nvPr/>
        </p:nvSpPr>
        <p:spPr>
          <a:xfrm>
            <a:off x="1385610" y="4081528"/>
            <a:ext cx="15638082" cy="0"/>
          </a:xfrm>
          <a:prstGeom prst="line">
            <a:avLst/>
          </a:prstGeom>
          <a:ln w="47625" cap="flat">
            <a:solidFill>
              <a:srgbClr val="00C4CC"/>
            </a:solidFill>
            <a:prstDash val="solid"/>
            <a:headEnd type="none" w="sm" len="sm"/>
            <a:tailEnd type="none" w="sm" len="sm"/>
          </a:ln>
        </p:spPr>
        <p:txBody>
          <a:bodyPr/>
          <a:lstStyle/>
          <a:p>
            <a:endParaRPr lang="en-US"/>
          </a:p>
        </p:txBody>
      </p:sp>
      <p:sp>
        <p:nvSpPr>
          <p:cNvPr id="3" name="TextBox 3"/>
          <p:cNvSpPr txBox="1"/>
          <p:nvPr/>
        </p:nvSpPr>
        <p:spPr>
          <a:xfrm>
            <a:off x="1385610" y="4761230"/>
            <a:ext cx="10481316" cy="3164969"/>
          </a:xfrm>
          <a:prstGeom prst="rect">
            <a:avLst/>
          </a:prstGeom>
        </p:spPr>
        <p:txBody>
          <a:bodyPr lIns="0" tIns="0" rIns="0" bIns="0" rtlCol="0" anchor="t">
            <a:spAutoFit/>
          </a:bodyPr>
          <a:lstStyle/>
          <a:p>
            <a:pPr algn="l">
              <a:lnSpc>
                <a:spcPts val="5046"/>
              </a:lnSpc>
            </a:pPr>
            <a:r>
              <a:rPr lang="en-US" sz="3604" dirty="0">
                <a:solidFill>
                  <a:srgbClr val="FFFFFF"/>
                </a:solidFill>
                <a:latin typeface="Open Sans"/>
                <a:ea typeface="Open Sans"/>
                <a:cs typeface="Open Sans"/>
                <a:sym typeface="Open Sans"/>
              </a:rPr>
              <a:t>Provide a three-year forecast containing estimated revenue (note profit if you can)</a:t>
            </a:r>
            <a:br>
              <a:rPr lang="en-US" sz="3604" dirty="0">
                <a:solidFill>
                  <a:srgbClr val="FFFFFF"/>
                </a:solidFill>
                <a:latin typeface="Open Sans"/>
                <a:ea typeface="Open Sans"/>
                <a:cs typeface="Open Sans"/>
                <a:sym typeface="Open Sans"/>
              </a:rPr>
            </a:br>
            <a:r>
              <a:rPr lang="en-US" sz="3604" dirty="0">
                <a:solidFill>
                  <a:srgbClr val="FFFFFF"/>
                </a:solidFill>
                <a:latin typeface="Open Sans"/>
                <a:ea typeface="Open Sans"/>
                <a:cs typeface="Open Sans"/>
                <a:sym typeface="Open Sans"/>
              </a:rPr>
              <a:t>Key metrics/milestones such as the number of customers and conversion rate. </a:t>
            </a:r>
          </a:p>
          <a:p>
            <a:pPr algn="l">
              <a:lnSpc>
                <a:spcPts val="5046"/>
              </a:lnSpc>
            </a:pPr>
            <a:endParaRPr lang="en-US" sz="3604" dirty="0">
              <a:solidFill>
                <a:srgbClr val="FFFFFF"/>
              </a:solidFill>
              <a:latin typeface="Open Sans"/>
              <a:ea typeface="Open Sans"/>
              <a:cs typeface="Open Sans"/>
              <a:sym typeface="Open Sans"/>
            </a:endParaRPr>
          </a:p>
        </p:txBody>
      </p:sp>
      <p:sp>
        <p:nvSpPr>
          <p:cNvPr id="4" name="TextBox 4"/>
          <p:cNvSpPr txBox="1"/>
          <p:nvPr/>
        </p:nvSpPr>
        <p:spPr>
          <a:xfrm>
            <a:off x="1385610" y="1042443"/>
            <a:ext cx="12928408" cy="2994427"/>
          </a:xfrm>
          <a:prstGeom prst="rect">
            <a:avLst/>
          </a:prstGeom>
        </p:spPr>
        <p:txBody>
          <a:bodyPr lIns="0" tIns="0" rIns="0" bIns="0" rtlCol="0" anchor="t">
            <a:spAutoFit/>
          </a:bodyPr>
          <a:lstStyle/>
          <a:p>
            <a:pPr algn="l">
              <a:lnSpc>
                <a:spcPts val="10781"/>
              </a:lnSpc>
            </a:pPr>
            <a:r>
              <a:rPr lang="en-US" sz="12834">
                <a:solidFill>
                  <a:srgbClr val="00C4CC"/>
                </a:solidFill>
                <a:latin typeface="PP Pangram Sans"/>
                <a:ea typeface="PP Pangram Sans"/>
                <a:cs typeface="PP Pangram Sans"/>
                <a:sym typeface="PP Pangram Sans"/>
              </a:rPr>
              <a:t>FINANCIAL PROJECTIONS</a:t>
            </a:r>
          </a:p>
          <a:p>
            <a:pPr algn="l">
              <a:lnSpc>
                <a:spcPts val="10781"/>
              </a:lnSpc>
            </a:pPr>
            <a:r>
              <a:rPr lang="en-US" sz="12834">
                <a:solidFill>
                  <a:srgbClr val="00C4CC"/>
                </a:solidFill>
                <a:latin typeface="PP Pangram Sans"/>
                <a:ea typeface="PP Pangram Sans"/>
                <a:cs typeface="PP Pangram Sans"/>
                <a:sym typeface="PP Pangram Sans"/>
              </a:rPr>
              <a:t>AND KEY METRICS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AutoShape 2"/>
          <p:cNvSpPr/>
          <p:nvPr/>
        </p:nvSpPr>
        <p:spPr>
          <a:xfrm>
            <a:off x="1385610" y="5658375"/>
            <a:ext cx="15638082" cy="0"/>
          </a:xfrm>
          <a:prstGeom prst="line">
            <a:avLst/>
          </a:prstGeom>
          <a:ln w="47625" cap="flat">
            <a:solidFill>
              <a:srgbClr val="00C4CC"/>
            </a:solidFill>
            <a:prstDash val="solid"/>
            <a:headEnd type="none" w="sm" len="sm"/>
            <a:tailEnd type="none" w="sm" len="sm"/>
          </a:ln>
        </p:spPr>
        <p:txBody>
          <a:bodyPr/>
          <a:lstStyle/>
          <a:p>
            <a:endParaRPr lang="en-US"/>
          </a:p>
        </p:txBody>
      </p:sp>
      <p:sp>
        <p:nvSpPr>
          <p:cNvPr id="3" name="TextBox 3"/>
          <p:cNvSpPr txBox="1"/>
          <p:nvPr/>
        </p:nvSpPr>
        <p:spPr>
          <a:xfrm>
            <a:off x="1385610" y="6338077"/>
            <a:ext cx="15638082" cy="1241430"/>
          </a:xfrm>
          <a:prstGeom prst="rect">
            <a:avLst/>
          </a:prstGeom>
        </p:spPr>
        <p:txBody>
          <a:bodyPr wrap="square" lIns="0" tIns="0" rIns="0" bIns="0" rtlCol="0" anchor="t">
            <a:spAutoFit/>
          </a:bodyPr>
          <a:lstStyle/>
          <a:p>
            <a:pPr algn="l">
              <a:lnSpc>
                <a:spcPts val="5046"/>
              </a:lnSpc>
            </a:pPr>
            <a:r>
              <a:rPr lang="en-US" sz="3604" dirty="0">
                <a:solidFill>
                  <a:srgbClr val="FFFFFF"/>
                </a:solidFill>
                <a:latin typeface="Open Sans"/>
                <a:ea typeface="Open Sans"/>
                <a:cs typeface="Open Sans"/>
                <a:sym typeface="Open Sans"/>
              </a:rPr>
              <a:t>Explain the current status of your product, major milestones </a:t>
            </a:r>
            <a:r>
              <a:rPr lang="en-US" sz="3604" b="1" dirty="0">
                <a:solidFill>
                  <a:srgbClr val="FFFFFF"/>
                </a:solidFill>
                <a:latin typeface="Open Sans"/>
                <a:ea typeface="Open Sans"/>
                <a:cs typeface="Open Sans"/>
                <a:sym typeface="Open Sans"/>
              </a:rPr>
              <a:t>and how you’ll use the money you’re competing for.</a:t>
            </a:r>
          </a:p>
        </p:txBody>
      </p:sp>
      <p:sp>
        <p:nvSpPr>
          <p:cNvPr id="4" name="TextBox 4"/>
          <p:cNvSpPr txBox="1"/>
          <p:nvPr/>
        </p:nvSpPr>
        <p:spPr>
          <a:xfrm>
            <a:off x="1385610" y="1042443"/>
            <a:ext cx="14865187" cy="4350640"/>
          </a:xfrm>
          <a:prstGeom prst="rect">
            <a:avLst/>
          </a:prstGeom>
        </p:spPr>
        <p:txBody>
          <a:bodyPr lIns="0" tIns="0" rIns="0" bIns="0" rtlCol="0" anchor="t">
            <a:spAutoFit/>
          </a:bodyPr>
          <a:lstStyle/>
          <a:p>
            <a:pPr algn="l">
              <a:lnSpc>
                <a:spcPts val="10781"/>
              </a:lnSpc>
            </a:pPr>
            <a:r>
              <a:rPr lang="en-US" sz="12834" dirty="0">
                <a:solidFill>
                  <a:srgbClr val="00C4CC"/>
                </a:solidFill>
                <a:latin typeface="PP Pangram Sans"/>
                <a:ea typeface="PP Pangram Sans"/>
                <a:cs typeface="PP Pangram Sans"/>
                <a:sym typeface="PP Pangram Sans"/>
              </a:rPr>
              <a:t>CURRENT STATUS,</a:t>
            </a:r>
          </a:p>
          <a:p>
            <a:pPr algn="l">
              <a:lnSpc>
                <a:spcPts val="10781"/>
              </a:lnSpc>
            </a:pPr>
            <a:r>
              <a:rPr lang="en-US" sz="12834" dirty="0">
                <a:solidFill>
                  <a:srgbClr val="00C4CC"/>
                </a:solidFill>
                <a:latin typeface="PP Pangram Sans"/>
                <a:ea typeface="PP Pangram Sans"/>
                <a:cs typeface="PP Pangram Sans"/>
                <a:sym typeface="PP Pangram Sans"/>
              </a:rPr>
              <a:t>ACCOMPLISHMENTS TO DATE</a:t>
            </a:r>
          </a:p>
          <a:p>
            <a:pPr algn="l">
              <a:lnSpc>
                <a:spcPts val="10781"/>
              </a:lnSpc>
            </a:pPr>
            <a:r>
              <a:rPr lang="en-US" sz="12834" dirty="0">
                <a:solidFill>
                  <a:srgbClr val="00C4CC"/>
                </a:solidFill>
                <a:latin typeface="PP Pangram Sans"/>
                <a:ea typeface="PP Pangram Sans"/>
                <a:cs typeface="PP Pangram Sans"/>
                <a:sym typeface="PP Pangram Sans"/>
              </a:rPr>
              <a:t>TIMELINE, AND USE OF FUNDS.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AutoShape 2"/>
          <p:cNvSpPr/>
          <p:nvPr/>
        </p:nvSpPr>
        <p:spPr>
          <a:xfrm>
            <a:off x="1385610" y="4081528"/>
            <a:ext cx="15638082" cy="0"/>
          </a:xfrm>
          <a:prstGeom prst="line">
            <a:avLst/>
          </a:prstGeom>
          <a:ln w="47625" cap="flat">
            <a:solidFill>
              <a:srgbClr val="00C4CC"/>
            </a:solidFill>
            <a:prstDash val="solid"/>
            <a:headEnd type="none" w="sm" len="sm"/>
            <a:tailEnd type="none" w="sm" len="sm"/>
          </a:ln>
        </p:spPr>
        <p:txBody>
          <a:bodyPr/>
          <a:lstStyle/>
          <a:p>
            <a:endParaRPr lang="en-US"/>
          </a:p>
        </p:txBody>
      </p:sp>
      <p:sp>
        <p:nvSpPr>
          <p:cNvPr id="3" name="TextBox 3"/>
          <p:cNvSpPr txBox="1"/>
          <p:nvPr/>
        </p:nvSpPr>
        <p:spPr>
          <a:xfrm>
            <a:off x="1385610" y="1495425"/>
            <a:ext cx="2632438" cy="2328089"/>
          </a:xfrm>
          <a:prstGeom prst="rect">
            <a:avLst/>
          </a:prstGeom>
        </p:spPr>
        <p:txBody>
          <a:bodyPr lIns="0" tIns="0" rIns="0" bIns="0" rtlCol="0" anchor="t">
            <a:spAutoFit/>
          </a:bodyPr>
          <a:lstStyle/>
          <a:p>
            <a:pPr algn="ctr">
              <a:lnSpc>
                <a:spcPts val="17968"/>
              </a:lnSpc>
            </a:pPr>
            <a:r>
              <a:rPr lang="en-US" sz="12834">
                <a:solidFill>
                  <a:srgbClr val="00C4CC"/>
                </a:solidFill>
                <a:latin typeface="PP Pangram Sans"/>
                <a:ea typeface="PP Pangram Sans"/>
                <a:cs typeface="PP Pangram Sans"/>
                <a:sym typeface="PP Pangram Sans"/>
              </a:rPr>
              <a:t>TITLE</a:t>
            </a:r>
          </a:p>
        </p:txBody>
      </p:sp>
      <p:sp>
        <p:nvSpPr>
          <p:cNvPr id="4" name="TextBox 4"/>
          <p:cNvSpPr txBox="1"/>
          <p:nvPr/>
        </p:nvSpPr>
        <p:spPr>
          <a:xfrm>
            <a:off x="1385610" y="4761230"/>
            <a:ext cx="10467172" cy="1241365"/>
          </a:xfrm>
          <a:prstGeom prst="rect">
            <a:avLst/>
          </a:prstGeom>
        </p:spPr>
        <p:txBody>
          <a:bodyPr lIns="0" tIns="0" rIns="0" bIns="0" rtlCol="0" anchor="t">
            <a:spAutoFit/>
          </a:bodyPr>
          <a:lstStyle/>
          <a:p>
            <a:pPr algn="l">
              <a:lnSpc>
                <a:spcPts val="5046"/>
              </a:lnSpc>
            </a:pPr>
            <a:r>
              <a:rPr lang="en-US" sz="3604" dirty="0">
                <a:solidFill>
                  <a:srgbClr val="FFFFFF"/>
                </a:solidFill>
                <a:latin typeface="Open Sans"/>
                <a:ea typeface="Open Sans"/>
                <a:cs typeface="Open Sans"/>
                <a:sym typeface="Open Sans"/>
              </a:rPr>
              <a:t>Provide company name plus your name and title. A tagline and logo is also fine.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AutoShape 2"/>
          <p:cNvSpPr/>
          <p:nvPr/>
        </p:nvSpPr>
        <p:spPr>
          <a:xfrm>
            <a:off x="1385610" y="4081528"/>
            <a:ext cx="15638082" cy="0"/>
          </a:xfrm>
          <a:prstGeom prst="line">
            <a:avLst/>
          </a:prstGeom>
          <a:ln w="47625" cap="flat">
            <a:solidFill>
              <a:srgbClr val="00C4CC"/>
            </a:solidFill>
            <a:prstDash val="solid"/>
            <a:headEnd type="none" w="sm" len="sm"/>
            <a:tailEnd type="none" w="sm" len="sm"/>
          </a:ln>
        </p:spPr>
        <p:txBody>
          <a:bodyPr/>
          <a:lstStyle/>
          <a:p>
            <a:endParaRPr lang="en-US"/>
          </a:p>
        </p:txBody>
      </p:sp>
      <p:sp>
        <p:nvSpPr>
          <p:cNvPr id="3" name="TextBox 3"/>
          <p:cNvSpPr txBox="1"/>
          <p:nvPr/>
        </p:nvSpPr>
        <p:spPr>
          <a:xfrm>
            <a:off x="1385610" y="1495425"/>
            <a:ext cx="12928408" cy="2328089"/>
          </a:xfrm>
          <a:prstGeom prst="rect">
            <a:avLst/>
          </a:prstGeom>
        </p:spPr>
        <p:txBody>
          <a:bodyPr lIns="0" tIns="0" rIns="0" bIns="0" rtlCol="0" anchor="t">
            <a:spAutoFit/>
          </a:bodyPr>
          <a:lstStyle/>
          <a:p>
            <a:pPr algn="l">
              <a:lnSpc>
                <a:spcPts val="17968"/>
              </a:lnSpc>
            </a:pPr>
            <a:r>
              <a:rPr lang="en-US" sz="12834">
                <a:solidFill>
                  <a:srgbClr val="00C4CC"/>
                </a:solidFill>
                <a:latin typeface="PP Pangram Sans"/>
                <a:ea typeface="PP Pangram Sans"/>
                <a:cs typeface="PP Pangram Sans"/>
                <a:sym typeface="PP Pangram Sans"/>
              </a:rPr>
              <a:t>PROBLEM/OPPORTUNITY</a:t>
            </a:r>
          </a:p>
        </p:txBody>
      </p:sp>
      <p:sp>
        <p:nvSpPr>
          <p:cNvPr id="4" name="TextBox 4"/>
          <p:cNvSpPr txBox="1"/>
          <p:nvPr/>
        </p:nvSpPr>
        <p:spPr>
          <a:xfrm>
            <a:off x="1385610" y="4894781"/>
            <a:ext cx="15565934" cy="1251597"/>
          </a:xfrm>
          <a:prstGeom prst="rect">
            <a:avLst/>
          </a:prstGeom>
        </p:spPr>
        <p:txBody>
          <a:bodyPr lIns="0" tIns="0" rIns="0" bIns="0" rtlCol="0" anchor="t">
            <a:spAutoFit/>
          </a:bodyPr>
          <a:lstStyle/>
          <a:p>
            <a:pPr algn="l">
              <a:lnSpc>
                <a:spcPts val="5039"/>
              </a:lnSpc>
            </a:pPr>
            <a:r>
              <a:rPr lang="en-US" sz="3599">
                <a:solidFill>
                  <a:srgbClr val="FFFFFF"/>
                </a:solidFill>
                <a:latin typeface="Open Sans"/>
                <a:ea typeface="Open Sans"/>
                <a:cs typeface="Open Sans"/>
                <a:sym typeface="Open Sans"/>
              </a:rPr>
              <a:t>Describe the pain that you‘re alleviating or the pleasure you‘re providing. </a:t>
            </a:r>
          </a:p>
          <a:p>
            <a:pPr algn="l">
              <a:lnSpc>
                <a:spcPts val="5039"/>
              </a:lnSpc>
            </a:pPr>
            <a:r>
              <a:rPr lang="en-US" sz="3599">
                <a:solidFill>
                  <a:srgbClr val="FFFFFF"/>
                </a:solidFill>
                <a:latin typeface="Open Sans"/>
                <a:ea typeface="Open Sans"/>
                <a:cs typeface="Open Sans"/>
                <a:sym typeface="Open Sans"/>
              </a:rPr>
              <a:t>The goal is to change the pulse rate of the investors.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AutoShape 2"/>
          <p:cNvSpPr/>
          <p:nvPr/>
        </p:nvSpPr>
        <p:spPr>
          <a:xfrm>
            <a:off x="1385610" y="4081528"/>
            <a:ext cx="15638082" cy="0"/>
          </a:xfrm>
          <a:prstGeom prst="line">
            <a:avLst/>
          </a:prstGeom>
          <a:ln w="47625" cap="flat">
            <a:solidFill>
              <a:srgbClr val="00C4CC"/>
            </a:solidFill>
            <a:prstDash val="solid"/>
            <a:headEnd type="none" w="sm" len="sm"/>
            <a:tailEnd type="none" w="sm" len="sm"/>
          </a:ln>
        </p:spPr>
        <p:txBody>
          <a:bodyPr/>
          <a:lstStyle/>
          <a:p>
            <a:endParaRPr lang="en-US"/>
          </a:p>
        </p:txBody>
      </p:sp>
      <p:sp>
        <p:nvSpPr>
          <p:cNvPr id="3" name="TextBox 3"/>
          <p:cNvSpPr txBox="1"/>
          <p:nvPr/>
        </p:nvSpPr>
        <p:spPr>
          <a:xfrm>
            <a:off x="1385610" y="1495425"/>
            <a:ext cx="12928408" cy="2328089"/>
          </a:xfrm>
          <a:prstGeom prst="rect">
            <a:avLst/>
          </a:prstGeom>
        </p:spPr>
        <p:txBody>
          <a:bodyPr lIns="0" tIns="0" rIns="0" bIns="0" rtlCol="0" anchor="t">
            <a:spAutoFit/>
          </a:bodyPr>
          <a:lstStyle/>
          <a:p>
            <a:pPr algn="l">
              <a:lnSpc>
                <a:spcPts val="17968"/>
              </a:lnSpc>
            </a:pPr>
            <a:r>
              <a:rPr lang="en-US" sz="12834">
                <a:solidFill>
                  <a:srgbClr val="00C4CC"/>
                </a:solidFill>
                <a:latin typeface="PP Pangram Sans"/>
                <a:ea typeface="PP Pangram Sans"/>
                <a:cs typeface="PP Pangram Sans"/>
                <a:sym typeface="PP Pangram Sans"/>
              </a:rPr>
              <a:t>VALUE PROPOSITION</a:t>
            </a:r>
          </a:p>
        </p:txBody>
      </p:sp>
      <p:sp>
        <p:nvSpPr>
          <p:cNvPr id="4" name="TextBox 4"/>
          <p:cNvSpPr txBox="1"/>
          <p:nvPr/>
        </p:nvSpPr>
        <p:spPr>
          <a:xfrm>
            <a:off x="1385610" y="4761230"/>
            <a:ext cx="12149518" cy="1254860"/>
          </a:xfrm>
          <a:prstGeom prst="rect">
            <a:avLst/>
          </a:prstGeom>
        </p:spPr>
        <p:txBody>
          <a:bodyPr lIns="0" tIns="0" rIns="0" bIns="0" rtlCol="0" anchor="t">
            <a:spAutoFit/>
          </a:bodyPr>
          <a:lstStyle/>
          <a:p>
            <a:pPr algn="l">
              <a:lnSpc>
                <a:spcPts val="5046"/>
              </a:lnSpc>
            </a:pPr>
            <a:r>
              <a:rPr lang="en-US" sz="3604" dirty="0">
                <a:solidFill>
                  <a:srgbClr val="FFFFFF"/>
                </a:solidFill>
                <a:latin typeface="Open Sans"/>
                <a:ea typeface="Open Sans"/>
                <a:cs typeface="Open Sans"/>
                <a:sym typeface="Open Sans"/>
              </a:rPr>
              <a:t>Explain the value of the pain you alleviate or the value of </a:t>
            </a:r>
          </a:p>
          <a:p>
            <a:pPr algn="l">
              <a:lnSpc>
                <a:spcPts val="5046"/>
              </a:lnSpc>
            </a:pPr>
            <a:r>
              <a:rPr lang="en-US" sz="3604" dirty="0">
                <a:solidFill>
                  <a:srgbClr val="FFFFFF"/>
                </a:solidFill>
                <a:latin typeface="Open Sans"/>
                <a:ea typeface="Open Sans"/>
                <a:cs typeface="Open Sans"/>
                <a:sym typeface="Open Sans"/>
              </a:rPr>
              <a:t>the pleasure you provide.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AutoShape 2"/>
          <p:cNvSpPr/>
          <p:nvPr/>
        </p:nvSpPr>
        <p:spPr>
          <a:xfrm>
            <a:off x="1385610" y="4081528"/>
            <a:ext cx="15638082" cy="0"/>
          </a:xfrm>
          <a:prstGeom prst="line">
            <a:avLst/>
          </a:prstGeom>
          <a:ln w="47625" cap="flat">
            <a:solidFill>
              <a:srgbClr val="00C4CC"/>
            </a:solidFill>
            <a:prstDash val="solid"/>
            <a:headEnd type="none" w="sm" len="sm"/>
            <a:tailEnd type="none" w="sm" len="sm"/>
          </a:ln>
        </p:spPr>
        <p:txBody>
          <a:bodyPr/>
          <a:lstStyle/>
          <a:p>
            <a:endParaRPr lang="en-US"/>
          </a:p>
        </p:txBody>
      </p:sp>
      <p:sp>
        <p:nvSpPr>
          <p:cNvPr id="3" name="TextBox 3"/>
          <p:cNvSpPr txBox="1"/>
          <p:nvPr/>
        </p:nvSpPr>
        <p:spPr>
          <a:xfrm>
            <a:off x="1385610" y="1495425"/>
            <a:ext cx="12928408" cy="2328089"/>
          </a:xfrm>
          <a:prstGeom prst="rect">
            <a:avLst/>
          </a:prstGeom>
        </p:spPr>
        <p:txBody>
          <a:bodyPr lIns="0" tIns="0" rIns="0" bIns="0" rtlCol="0" anchor="t">
            <a:spAutoFit/>
          </a:bodyPr>
          <a:lstStyle/>
          <a:p>
            <a:pPr algn="l">
              <a:lnSpc>
                <a:spcPts val="17968"/>
              </a:lnSpc>
            </a:pPr>
            <a:r>
              <a:rPr lang="en-US" sz="12834">
                <a:solidFill>
                  <a:srgbClr val="00C4CC"/>
                </a:solidFill>
                <a:latin typeface="PP Pangram Sans"/>
                <a:ea typeface="PP Pangram Sans"/>
                <a:cs typeface="PP Pangram Sans"/>
                <a:sym typeface="PP Pangram Sans"/>
              </a:rPr>
              <a:t>UNDERLYING MAGIC</a:t>
            </a:r>
          </a:p>
        </p:txBody>
      </p:sp>
      <p:sp>
        <p:nvSpPr>
          <p:cNvPr id="4" name="TextBox 4"/>
          <p:cNvSpPr txBox="1"/>
          <p:nvPr/>
        </p:nvSpPr>
        <p:spPr>
          <a:xfrm>
            <a:off x="1385610" y="4761230"/>
            <a:ext cx="13397190" cy="3164969"/>
          </a:xfrm>
          <a:prstGeom prst="rect">
            <a:avLst/>
          </a:prstGeom>
        </p:spPr>
        <p:txBody>
          <a:bodyPr wrap="square" lIns="0" tIns="0" rIns="0" bIns="0" rtlCol="0" anchor="t">
            <a:spAutoFit/>
          </a:bodyPr>
          <a:lstStyle/>
          <a:p>
            <a:pPr algn="l">
              <a:lnSpc>
                <a:spcPts val="5046"/>
              </a:lnSpc>
            </a:pPr>
            <a:r>
              <a:rPr lang="en-US" sz="3604" dirty="0">
                <a:solidFill>
                  <a:srgbClr val="FFFFFF"/>
                </a:solidFill>
                <a:latin typeface="Open Sans"/>
                <a:ea typeface="Open Sans"/>
                <a:cs typeface="Open Sans"/>
                <a:sym typeface="Open Sans"/>
              </a:rPr>
              <a:t>THIS IS THE WHY YOUR SOLUTION IS THE ANSWER SLIDE.</a:t>
            </a:r>
            <a:br>
              <a:rPr lang="en-US" sz="3604" dirty="0">
                <a:solidFill>
                  <a:srgbClr val="FFFFFF"/>
                </a:solidFill>
                <a:latin typeface="Open Sans"/>
                <a:ea typeface="Open Sans"/>
                <a:cs typeface="Open Sans"/>
                <a:sym typeface="Open Sans"/>
              </a:rPr>
            </a:br>
            <a:endParaRPr lang="en-US" sz="3604" dirty="0">
              <a:solidFill>
                <a:srgbClr val="FFFFFF"/>
              </a:solidFill>
              <a:latin typeface="Open Sans"/>
              <a:ea typeface="Open Sans"/>
              <a:cs typeface="Open Sans"/>
              <a:sym typeface="Open Sans"/>
            </a:endParaRPr>
          </a:p>
          <a:p>
            <a:pPr algn="l">
              <a:lnSpc>
                <a:spcPts val="5046"/>
              </a:lnSpc>
            </a:pPr>
            <a:r>
              <a:rPr lang="en-US" sz="3604" dirty="0">
                <a:solidFill>
                  <a:srgbClr val="FFFFFF"/>
                </a:solidFill>
                <a:latin typeface="Open Sans"/>
                <a:ea typeface="Open Sans"/>
                <a:cs typeface="Open Sans"/>
                <a:sym typeface="Open Sans"/>
              </a:rPr>
              <a:t>Describe the technology, secret sauce, or magic behind</a:t>
            </a:r>
          </a:p>
          <a:p>
            <a:pPr algn="l">
              <a:lnSpc>
                <a:spcPts val="5046"/>
              </a:lnSpc>
            </a:pPr>
            <a:r>
              <a:rPr lang="en-US" sz="3604" dirty="0">
                <a:solidFill>
                  <a:srgbClr val="FFFFFF"/>
                </a:solidFill>
                <a:latin typeface="Open Sans"/>
                <a:ea typeface="Open Sans"/>
                <a:cs typeface="Open Sans"/>
                <a:sym typeface="Open Sans"/>
              </a:rPr>
              <a:t>your product. The less text and the more diagrams,</a:t>
            </a:r>
          </a:p>
          <a:p>
            <a:pPr algn="l">
              <a:lnSpc>
                <a:spcPts val="5046"/>
              </a:lnSpc>
            </a:pPr>
            <a:r>
              <a:rPr lang="en-US" sz="3604" dirty="0">
                <a:solidFill>
                  <a:srgbClr val="FFFFFF"/>
                </a:solidFill>
                <a:latin typeface="Open Sans"/>
                <a:ea typeface="Open Sans"/>
                <a:cs typeface="Open Sans"/>
                <a:sym typeface="Open Sans"/>
              </a:rPr>
              <a:t>schematics, and flowcharts the better.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AutoShape 2"/>
          <p:cNvSpPr/>
          <p:nvPr/>
        </p:nvSpPr>
        <p:spPr>
          <a:xfrm>
            <a:off x="1385610" y="4081528"/>
            <a:ext cx="15638082" cy="0"/>
          </a:xfrm>
          <a:prstGeom prst="line">
            <a:avLst/>
          </a:prstGeom>
          <a:ln w="47625" cap="flat">
            <a:solidFill>
              <a:srgbClr val="00C4CC"/>
            </a:solidFill>
            <a:prstDash val="solid"/>
            <a:headEnd type="none" w="sm" len="sm"/>
            <a:tailEnd type="none" w="sm" len="sm"/>
          </a:ln>
        </p:spPr>
        <p:txBody>
          <a:bodyPr/>
          <a:lstStyle/>
          <a:p>
            <a:endParaRPr lang="en-US"/>
          </a:p>
        </p:txBody>
      </p:sp>
      <p:sp>
        <p:nvSpPr>
          <p:cNvPr id="3" name="TextBox 3"/>
          <p:cNvSpPr txBox="1"/>
          <p:nvPr/>
        </p:nvSpPr>
        <p:spPr>
          <a:xfrm>
            <a:off x="1385610" y="4761230"/>
            <a:ext cx="10493996" cy="1882631"/>
          </a:xfrm>
          <a:prstGeom prst="rect">
            <a:avLst/>
          </a:prstGeom>
        </p:spPr>
        <p:txBody>
          <a:bodyPr lIns="0" tIns="0" rIns="0" bIns="0" rtlCol="0" anchor="t">
            <a:spAutoFit/>
          </a:bodyPr>
          <a:lstStyle/>
          <a:p>
            <a:pPr algn="l">
              <a:lnSpc>
                <a:spcPts val="5046"/>
              </a:lnSpc>
            </a:pPr>
            <a:r>
              <a:rPr lang="en-US" sz="3604" dirty="0">
                <a:solidFill>
                  <a:srgbClr val="FFFFFF"/>
                </a:solidFill>
                <a:latin typeface="Open Sans"/>
                <a:ea typeface="Open Sans"/>
                <a:cs typeface="Open Sans"/>
                <a:sym typeface="Open Sans"/>
              </a:rPr>
              <a:t>Explain how you make money, costs to provide your product or service AND when you expect to be profitable.</a:t>
            </a:r>
          </a:p>
        </p:txBody>
      </p:sp>
      <p:sp>
        <p:nvSpPr>
          <p:cNvPr id="4" name="TextBox 4"/>
          <p:cNvSpPr txBox="1"/>
          <p:nvPr/>
        </p:nvSpPr>
        <p:spPr>
          <a:xfrm>
            <a:off x="1385610" y="1495425"/>
            <a:ext cx="12928408" cy="2328089"/>
          </a:xfrm>
          <a:prstGeom prst="rect">
            <a:avLst/>
          </a:prstGeom>
        </p:spPr>
        <p:txBody>
          <a:bodyPr lIns="0" tIns="0" rIns="0" bIns="0" rtlCol="0" anchor="t">
            <a:spAutoFit/>
          </a:bodyPr>
          <a:lstStyle/>
          <a:p>
            <a:pPr algn="l">
              <a:lnSpc>
                <a:spcPts val="17968"/>
              </a:lnSpc>
            </a:pPr>
            <a:r>
              <a:rPr lang="en-US" sz="12834">
                <a:solidFill>
                  <a:srgbClr val="00C4CC"/>
                </a:solidFill>
                <a:latin typeface="PP Pangram Sans"/>
                <a:ea typeface="PP Pangram Sans"/>
                <a:cs typeface="PP Pangram Sans"/>
                <a:sym typeface="PP Pangram Sans"/>
              </a:rPr>
              <a:t>BUSINESS MODEL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AutoShape 2"/>
          <p:cNvSpPr/>
          <p:nvPr/>
        </p:nvSpPr>
        <p:spPr>
          <a:xfrm>
            <a:off x="1385610" y="4081528"/>
            <a:ext cx="15638082" cy="0"/>
          </a:xfrm>
          <a:prstGeom prst="line">
            <a:avLst/>
          </a:prstGeom>
          <a:ln w="47625" cap="flat">
            <a:solidFill>
              <a:srgbClr val="00C4CC"/>
            </a:solidFill>
            <a:prstDash val="solid"/>
            <a:headEnd type="none" w="sm" len="sm"/>
            <a:tailEnd type="none" w="sm" len="sm"/>
          </a:ln>
        </p:spPr>
        <p:txBody>
          <a:bodyPr/>
          <a:lstStyle/>
          <a:p>
            <a:endParaRPr lang="en-US"/>
          </a:p>
        </p:txBody>
      </p:sp>
      <p:sp>
        <p:nvSpPr>
          <p:cNvPr id="3" name="TextBox 3"/>
          <p:cNvSpPr txBox="1"/>
          <p:nvPr/>
        </p:nvSpPr>
        <p:spPr>
          <a:xfrm>
            <a:off x="1385610" y="4761230"/>
            <a:ext cx="10179425" cy="1241430"/>
          </a:xfrm>
          <a:prstGeom prst="rect">
            <a:avLst/>
          </a:prstGeom>
        </p:spPr>
        <p:txBody>
          <a:bodyPr lIns="0" tIns="0" rIns="0" bIns="0" rtlCol="0" anchor="t">
            <a:spAutoFit/>
          </a:bodyPr>
          <a:lstStyle/>
          <a:p>
            <a:pPr algn="l">
              <a:lnSpc>
                <a:spcPts val="5046"/>
              </a:lnSpc>
            </a:pPr>
            <a:r>
              <a:rPr lang="en-US" sz="3604" dirty="0">
                <a:solidFill>
                  <a:srgbClr val="FFFFFF"/>
                </a:solidFill>
                <a:latin typeface="Open Sans"/>
                <a:ea typeface="Open Sans"/>
                <a:cs typeface="Open Sans"/>
                <a:sym typeface="Open Sans"/>
              </a:rPr>
              <a:t>Explain how you are going to reach your </a:t>
            </a:r>
          </a:p>
          <a:p>
            <a:pPr algn="l">
              <a:lnSpc>
                <a:spcPts val="5046"/>
              </a:lnSpc>
            </a:pPr>
            <a:r>
              <a:rPr lang="en-US" sz="3604" dirty="0">
                <a:solidFill>
                  <a:srgbClr val="FFFFFF"/>
                </a:solidFill>
                <a:latin typeface="Open Sans"/>
                <a:ea typeface="Open Sans"/>
                <a:cs typeface="Open Sans"/>
                <a:sym typeface="Open Sans"/>
              </a:rPr>
              <a:t>target customer without breaking the bank. </a:t>
            </a:r>
          </a:p>
        </p:txBody>
      </p:sp>
      <p:sp>
        <p:nvSpPr>
          <p:cNvPr id="4" name="TextBox 4"/>
          <p:cNvSpPr txBox="1"/>
          <p:nvPr/>
        </p:nvSpPr>
        <p:spPr>
          <a:xfrm>
            <a:off x="1385610" y="1495425"/>
            <a:ext cx="12928408" cy="2328089"/>
          </a:xfrm>
          <a:prstGeom prst="rect">
            <a:avLst/>
          </a:prstGeom>
        </p:spPr>
        <p:txBody>
          <a:bodyPr lIns="0" tIns="0" rIns="0" bIns="0" rtlCol="0" anchor="t">
            <a:spAutoFit/>
          </a:bodyPr>
          <a:lstStyle/>
          <a:p>
            <a:pPr algn="l">
              <a:lnSpc>
                <a:spcPts val="17968"/>
              </a:lnSpc>
            </a:pPr>
            <a:r>
              <a:rPr lang="en-US" sz="12834">
                <a:solidFill>
                  <a:srgbClr val="00C4CC"/>
                </a:solidFill>
                <a:latin typeface="PP Pangram Sans"/>
                <a:ea typeface="PP Pangram Sans"/>
                <a:cs typeface="PP Pangram Sans"/>
                <a:sym typeface="PP Pangram Sans"/>
              </a:rPr>
              <a:t>GO-TO-MARKET PLAN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AutoShape 2"/>
          <p:cNvSpPr/>
          <p:nvPr/>
        </p:nvSpPr>
        <p:spPr>
          <a:xfrm>
            <a:off x="1385610" y="4081528"/>
            <a:ext cx="15638082" cy="0"/>
          </a:xfrm>
          <a:prstGeom prst="line">
            <a:avLst/>
          </a:prstGeom>
          <a:ln w="47625" cap="flat">
            <a:solidFill>
              <a:srgbClr val="00C4CC"/>
            </a:solidFill>
            <a:prstDash val="solid"/>
            <a:headEnd type="none" w="sm" len="sm"/>
            <a:tailEnd type="none" w="sm" len="sm"/>
          </a:ln>
        </p:spPr>
        <p:txBody>
          <a:bodyPr/>
          <a:lstStyle/>
          <a:p>
            <a:endParaRPr lang="en-US"/>
          </a:p>
        </p:txBody>
      </p:sp>
      <p:sp>
        <p:nvSpPr>
          <p:cNvPr id="3" name="TextBox 3"/>
          <p:cNvSpPr txBox="1"/>
          <p:nvPr/>
        </p:nvSpPr>
        <p:spPr>
          <a:xfrm>
            <a:off x="1385610" y="4761230"/>
            <a:ext cx="11227995" cy="2523832"/>
          </a:xfrm>
          <a:prstGeom prst="rect">
            <a:avLst/>
          </a:prstGeom>
        </p:spPr>
        <p:txBody>
          <a:bodyPr lIns="0" tIns="0" rIns="0" bIns="0" rtlCol="0" anchor="t">
            <a:spAutoFit/>
          </a:bodyPr>
          <a:lstStyle/>
          <a:p>
            <a:pPr algn="l">
              <a:lnSpc>
                <a:spcPts val="5046"/>
              </a:lnSpc>
            </a:pPr>
            <a:r>
              <a:rPr lang="en-US" sz="3604" dirty="0">
                <a:solidFill>
                  <a:srgbClr val="FFFFFF"/>
                </a:solidFill>
                <a:latin typeface="Open Sans"/>
                <a:ea typeface="Open Sans"/>
                <a:cs typeface="Open Sans"/>
                <a:sym typeface="Open Sans"/>
              </a:rPr>
              <a:t>Provide a complete view of the competitive</a:t>
            </a:r>
          </a:p>
          <a:p>
            <a:pPr algn="l">
              <a:lnSpc>
                <a:spcPts val="5046"/>
              </a:lnSpc>
            </a:pPr>
            <a:r>
              <a:rPr lang="en-US" sz="3604" dirty="0">
                <a:solidFill>
                  <a:srgbClr val="FFFFFF"/>
                </a:solidFill>
                <a:latin typeface="Open Sans"/>
                <a:ea typeface="Open Sans"/>
                <a:cs typeface="Open Sans"/>
                <a:sym typeface="Open Sans"/>
              </a:rPr>
              <a:t>landscape. Remember to include competition for the same dollars NOT only people that offer a similar product or service</a:t>
            </a:r>
          </a:p>
        </p:txBody>
      </p:sp>
      <p:sp>
        <p:nvSpPr>
          <p:cNvPr id="4" name="TextBox 4"/>
          <p:cNvSpPr txBox="1"/>
          <p:nvPr/>
        </p:nvSpPr>
        <p:spPr>
          <a:xfrm>
            <a:off x="1385610" y="1495425"/>
            <a:ext cx="12928408" cy="2328089"/>
          </a:xfrm>
          <a:prstGeom prst="rect">
            <a:avLst/>
          </a:prstGeom>
        </p:spPr>
        <p:txBody>
          <a:bodyPr lIns="0" tIns="0" rIns="0" bIns="0" rtlCol="0" anchor="t">
            <a:spAutoFit/>
          </a:bodyPr>
          <a:lstStyle/>
          <a:p>
            <a:pPr algn="l">
              <a:lnSpc>
                <a:spcPts val="17968"/>
              </a:lnSpc>
            </a:pPr>
            <a:r>
              <a:rPr lang="en-US" sz="12834">
                <a:solidFill>
                  <a:srgbClr val="00C4CC"/>
                </a:solidFill>
                <a:latin typeface="PP Pangram Sans"/>
                <a:ea typeface="PP Pangram Sans"/>
                <a:cs typeface="PP Pangram Sans"/>
                <a:sym typeface="PP Pangram Sans"/>
              </a:rPr>
              <a:t>COMPETITIVE ANALYSIS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AutoShape 2"/>
          <p:cNvSpPr/>
          <p:nvPr/>
        </p:nvSpPr>
        <p:spPr>
          <a:xfrm>
            <a:off x="1385610" y="4081528"/>
            <a:ext cx="15638082" cy="0"/>
          </a:xfrm>
          <a:prstGeom prst="line">
            <a:avLst/>
          </a:prstGeom>
          <a:ln w="47625" cap="flat">
            <a:solidFill>
              <a:srgbClr val="00C4CC"/>
            </a:solidFill>
            <a:prstDash val="solid"/>
            <a:headEnd type="none" w="sm" len="sm"/>
            <a:tailEnd type="none" w="sm" len="sm"/>
          </a:ln>
        </p:spPr>
        <p:txBody>
          <a:bodyPr/>
          <a:lstStyle/>
          <a:p>
            <a:endParaRPr lang="en-US"/>
          </a:p>
        </p:txBody>
      </p:sp>
      <p:sp>
        <p:nvSpPr>
          <p:cNvPr id="3" name="TextBox 3"/>
          <p:cNvSpPr txBox="1"/>
          <p:nvPr/>
        </p:nvSpPr>
        <p:spPr>
          <a:xfrm>
            <a:off x="1385610" y="4761230"/>
            <a:ext cx="11643278" cy="3174475"/>
          </a:xfrm>
          <a:prstGeom prst="rect">
            <a:avLst/>
          </a:prstGeom>
        </p:spPr>
        <p:txBody>
          <a:bodyPr lIns="0" tIns="0" rIns="0" bIns="0" rtlCol="0" anchor="t">
            <a:spAutoFit/>
          </a:bodyPr>
          <a:lstStyle/>
          <a:p>
            <a:pPr algn="l">
              <a:lnSpc>
                <a:spcPts val="5046"/>
              </a:lnSpc>
            </a:pPr>
            <a:r>
              <a:rPr lang="en-US" sz="3604" dirty="0">
                <a:solidFill>
                  <a:srgbClr val="FFFFFF"/>
                </a:solidFill>
                <a:latin typeface="Open Sans"/>
                <a:ea typeface="Open Sans"/>
                <a:cs typeface="Open Sans"/>
                <a:sym typeface="Open Sans"/>
              </a:rPr>
              <a:t>Briefly describe the key members of your team,</a:t>
            </a:r>
          </a:p>
          <a:p>
            <a:pPr algn="l">
              <a:lnSpc>
                <a:spcPts val="5046"/>
              </a:lnSpc>
            </a:pPr>
            <a:r>
              <a:rPr lang="en-US" sz="3604" dirty="0">
                <a:solidFill>
                  <a:srgbClr val="FFFFFF"/>
                </a:solidFill>
                <a:latin typeface="Open Sans"/>
                <a:ea typeface="Open Sans"/>
                <a:cs typeface="Open Sans"/>
                <a:sym typeface="Open Sans"/>
              </a:rPr>
              <a:t>and board of advisors as well as </a:t>
            </a:r>
          </a:p>
          <a:p>
            <a:pPr algn="l">
              <a:lnSpc>
                <a:spcPts val="5046"/>
              </a:lnSpc>
            </a:pPr>
            <a:r>
              <a:rPr lang="en-US" sz="3604" dirty="0">
                <a:solidFill>
                  <a:srgbClr val="FFFFFF"/>
                </a:solidFill>
                <a:latin typeface="Open Sans"/>
                <a:ea typeface="Open Sans"/>
                <a:cs typeface="Open Sans"/>
                <a:sym typeface="Open Sans"/>
              </a:rPr>
              <a:t>your major investors. It‘s okay if you have less than a</a:t>
            </a:r>
          </a:p>
          <a:p>
            <a:pPr algn="l">
              <a:lnSpc>
                <a:spcPts val="5046"/>
              </a:lnSpc>
            </a:pPr>
            <a:r>
              <a:rPr lang="en-US" sz="3604" dirty="0">
                <a:solidFill>
                  <a:srgbClr val="FFFFFF"/>
                </a:solidFill>
                <a:latin typeface="Open Sans"/>
                <a:ea typeface="Open Sans"/>
                <a:cs typeface="Open Sans"/>
                <a:sym typeface="Open Sans"/>
              </a:rPr>
              <a:t>perfect team. If your team was perfect, you wouldn‘t</a:t>
            </a:r>
          </a:p>
          <a:p>
            <a:pPr algn="l">
              <a:lnSpc>
                <a:spcPts val="5046"/>
              </a:lnSpc>
            </a:pPr>
            <a:r>
              <a:rPr lang="en-US" sz="3604" dirty="0">
                <a:solidFill>
                  <a:srgbClr val="FFFFFF"/>
                </a:solidFill>
                <a:latin typeface="Open Sans"/>
                <a:ea typeface="Open Sans"/>
                <a:cs typeface="Open Sans"/>
                <a:sym typeface="Open Sans"/>
              </a:rPr>
              <a:t>be pitching.</a:t>
            </a:r>
          </a:p>
        </p:txBody>
      </p:sp>
      <p:sp>
        <p:nvSpPr>
          <p:cNvPr id="4" name="TextBox 4"/>
          <p:cNvSpPr txBox="1"/>
          <p:nvPr/>
        </p:nvSpPr>
        <p:spPr>
          <a:xfrm>
            <a:off x="1385610" y="1495425"/>
            <a:ext cx="12928408" cy="1731243"/>
          </a:xfrm>
          <a:prstGeom prst="rect">
            <a:avLst/>
          </a:prstGeom>
        </p:spPr>
        <p:txBody>
          <a:bodyPr lIns="0" tIns="0" rIns="0" bIns="0" rtlCol="0" anchor="t">
            <a:spAutoFit/>
          </a:bodyPr>
          <a:lstStyle/>
          <a:p>
            <a:pPr algn="l">
              <a:lnSpc>
                <a:spcPts val="17968"/>
              </a:lnSpc>
            </a:pPr>
            <a:r>
              <a:rPr lang="en-US" sz="12834" dirty="0">
                <a:solidFill>
                  <a:srgbClr val="00C4CC"/>
                </a:solidFill>
                <a:latin typeface="PP Pangram Sans"/>
                <a:ea typeface="PP Pangram Sans"/>
                <a:cs typeface="PP Pangram Sans"/>
                <a:sym typeface="PP Pangram Sans"/>
              </a:rPr>
              <a:t>CORE TEAM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2E45F82C6D2B409922367DFC66CF6F" ma:contentTypeVersion="15" ma:contentTypeDescription="Create a new document." ma:contentTypeScope="" ma:versionID="7665b2dc3f4cf0b6fec5cf5fa0b8782e">
  <xsd:schema xmlns:xsd="http://www.w3.org/2001/XMLSchema" xmlns:xs="http://www.w3.org/2001/XMLSchema" xmlns:p="http://schemas.microsoft.com/office/2006/metadata/properties" xmlns:ns2="d279328f-1e3c-4567-9179-08bf27387b44" xmlns:ns3="d5e152fa-81df-4cc0-a4fd-8fea9088bd81" targetNamespace="http://schemas.microsoft.com/office/2006/metadata/properties" ma:root="true" ma:fieldsID="a6c52a12fc7462aaa6af0e4c9794699e" ns2:_="" ns3:_="">
    <xsd:import namespace="d279328f-1e3c-4567-9179-08bf27387b44"/>
    <xsd:import namespace="d5e152fa-81df-4cc0-a4fd-8fea9088bd8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79328f-1e3c-4567-9179-08bf27387b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bc0327ee-6f7d-41bd-afc4-4e3a994df8fb"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descrip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5e152fa-81df-4cc0-a4fd-8fea9088bd81"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ec50632f-433f-4a1b-b7d3-3f40b67f4e2a}" ma:internalName="TaxCatchAll" ma:showField="CatchAllData" ma:web="d5e152fa-81df-4cc0-a4fd-8fea9088bd8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279328f-1e3c-4567-9179-08bf27387b44">
      <Terms xmlns="http://schemas.microsoft.com/office/infopath/2007/PartnerControls"/>
    </lcf76f155ced4ddcb4097134ff3c332f>
    <TaxCatchAll xmlns="d5e152fa-81df-4cc0-a4fd-8fea9088bd81" xsi:nil="true"/>
  </documentManagement>
</p:properties>
</file>

<file path=customXml/itemProps1.xml><?xml version="1.0" encoding="utf-8"?>
<ds:datastoreItem xmlns:ds="http://schemas.openxmlformats.org/officeDocument/2006/customXml" ds:itemID="{78667188-21D6-4E36-B825-3F16A2D79C18}"/>
</file>

<file path=customXml/itemProps2.xml><?xml version="1.0" encoding="utf-8"?>
<ds:datastoreItem xmlns:ds="http://schemas.openxmlformats.org/officeDocument/2006/customXml" ds:itemID="{41ADA426-7E23-49DC-A8C6-4F82E6A87640}"/>
</file>

<file path=customXml/itemProps3.xml><?xml version="1.0" encoding="utf-8"?>
<ds:datastoreItem xmlns:ds="http://schemas.openxmlformats.org/officeDocument/2006/customXml" ds:itemID="{4D58F489-6FA2-4997-BFBE-46584B4C770B}"/>
</file>

<file path=docProps/app.xml><?xml version="1.0" encoding="utf-8"?>
<Properties xmlns="http://schemas.openxmlformats.org/officeDocument/2006/extended-properties" xmlns:vt="http://schemas.openxmlformats.org/officeDocument/2006/docPropsVTypes">
  <TotalTime>260</TotalTime>
  <Words>475</Words>
  <Application>Microsoft Office PowerPoint</Application>
  <PresentationFormat>Custom</PresentationFormat>
  <Paragraphs>54</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Open Sans</vt:lpstr>
      <vt:lpstr>Calibri</vt:lpstr>
      <vt:lpstr>Aptos</vt:lpstr>
      <vt:lpstr>PP Pangram Sans</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Only10 Slides</dc:title>
  <dc:creator>Matt Cabrey</dc:creator>
  <cp:lastModifiedBy>Matt Cabrey</cp:lastModifiedBy>
  <cp:revision>6</cp:revision>
  <dcterms:created xsi:type="dcterms:W3CDTF">2006-08-16T00:00:00Z</dcterms:created>
  <dcterms:modified xsi:type="dcterms:W3CDTF">2024-10-21T16:15:11Z</dcterms:modified>
  <dc:identifier>DAEhUeYe_fo</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0x010100352E45F82C6D2B409922367DFC66CF6F</vt:lpwstr>
  </property>
</Properties>
</file>